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" charset="1" panose="00000500000000000000"/>
      <p:regular r:id="rId13"/>
    </p:embeddedFont>
    <p:embeddedFont>
      <p:font typeface="Open Sans" charset="1" panose="020B0606030504020204"/>
      <p:regular r:id="rId14"/>
    </p:embeddedFont>
    <p:embeddedFont>
      <p:font typeface="Akzidenz-Grotesk Bold" charset="1" panose="02000803050000020004"/>
      <p:regular r:id="rId15"/>
    </p:embeddedFont>
    <p:embeddedFont>
      <p:font typeface="Poppins Bold" charset="1" panose="00000800000000000000"/>
      <p:regular r:id="rId16"/>
    </p:embeddedFont>
    <p:embeddedFont>
      <p:font typeface="Akzidenz-Grotesk" charset="1" panose="02000503030000020003"/>
      <p:regular r:id="rId17"/>
    </p:embeddedFont>
    <p:embeddedFont>
      <p:font typeface="Open Sans Bold Italics" charset="1" panose="020B0806030504020204"/>
      <p:regular r:id="rId18"/>
    </p:embeddedFont>
    <p:embeddedFont>
      <p:font typeface="Open Sans Italic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Relationship Id="rId7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jpeg" Type="http://schemas.openxmlformats.org/officeDocument/2006/relationships/image"/><Relationship Id="rId15" Target="../media/image22.png" Type="http://schemas.openxmlformats.org/officeDocument/2006/relationships/image"/><Relationship Id="rId16" Target="../media/image23.png" Type="http://schemas.openxmlformats.org/officeDocument/2006/relationships/image"/><Relationship Id="rId17" Target="../media/image24.jpeg" Type="http://schemas.openxmlformats.org/officeDocument/2006/relationships/image"/><Relationship Id="rId18" Target="../media/image25.png" Type="http://schemas.openxmlformats.org/officeDocument/2006/relationships/image"/><Relationship Id="rId19" Target="../media/image26.jpeg" Type="http://schemas.openxmlformats.org/officeDocument/2006/relationships/image"/><Relationship Id="rId2" Target="../media/image9.jpeg" Type="http://schemas.openxmlformats.org/officeDocument/2006/relationships/image"/><Relationship Id="rId20" Target="../media/image27.jpeg" Type="http://schemas.openxmlformats.org/officeDocument/2006/relationships/image"/><Relationship Id="rId21" Target="../media/image28.jpe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2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BB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1536" y="-72384"/>
            <a:ext cx="21751987" cy="10359384"/>
          </a:xfrm>
          <a:custGeom>
            <a:avLst/>
            <a:gdLst/>
            <a:ahLst/>
            <a:cxnLst/>
            <a:rect r="r" b="b" t="t" l="l"/>
            <a:pathLst>
              <a:path h="10359384" w="21751987">
                <a:moveTo>
                  <a:pt x="0" y="0"/>
                </a:moveTo>
                <a:lnTo>
                  <a:pt x="21751987" y="0"/>
                </a:lnTo>
                <a:lnTo>
                  <a:pt x="21751987" y="10359384"/>
                </a:lnTo>
                <a:lnTo>
                  <a:pt x="0" y="1035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156" y="313790"/>
            <a:ext cx="6240568" cy="5436228"/>
          </a:xfrm>
          <a:custGeom>
            <a:avLst/>
            <a:gdLst/>
            <a:ahLst/>
            <a:cxnLst/>
            <a:rect r="r" b="b" t="t" l="l"/>
            <a:pathLst>
              <a:path h="5436228" w="6240568">
                <a:moveTo>
                  <a:pt x="0" y="0"/>
                </a:moveTo>
                <a:lnTo>
                  <a:pt x="6240568" y="0"/>
                </a:lnTo>
                <a:lnTo>
                  <a:pt x="6240568" y="5436228"/>
                </a:lnTo>
                <a:lnTo>
                  <a:pt x="0" y="5436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60086" y="5730968"/>
            <a:ext cx="12400895" cy="105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0"/>
              </a:lnSpc>
            </a:pPr>
            <a:r>
              <a:rPr lang="en-US" sz="6778">
                <a:solidFill>
                  <a:srgbClr val="0B2E2B"/>
                </a:solidFill>
                <a:latin typeface="Poppins"/>
                <a:ea typeface="Poppins"/>
                <a:cs typeface="Poppins"/>
                <a:sym typeface="Poppins"/>
              </a:rPr>
              <a:t>Tecnologia com propósito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93583" y="7462273"/>
            <a:ext cx="10804922" cy="125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B2E2B"/>
                </a:solidFill>
                <a:latin typeface="Open Sans"/>
                <a:ea typeface="Open Sans"/>
                <a:cs typeface="Open Sans"/>
                <a:sym typeface="Open Sans"/>
              </a:rPr>
              <a:t>Feito por quem cresceu com um lenço no pescoço.</a:t>
            </a:r>
          </a:p>
          <a:p>
            <a:pPr algn="ctr">
              <a:lnSpc>
                <a:spcPts val="50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363161"/>
            <a:ext cx="18316642" cy="12226359"/>
          </a:xfrm>
          <a:custGeom>
            <a:avLst/>
            <a:gdLst/>
            <a:ahLst/>
            <a:cxnLst/>
            <a:rect r="r" b="b" t="t" l="l"/>
            <a:pathLst>
              <a:path h="12226359" w="18316642">
                <a:moveTo>
                  <a:pt x="0" y="0"/>
                </a:moveTo>
                <a:lnTo>
                  <a:pt x="18316642" y="0"/>
                </a:lnTo>
                <a:lnTo>
                  <a:pt x="18316642" y="12226359"/>
                </a:lnTo>
                <a:lnTo>
                  <a:pt x="0" y="12226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1D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32723">
            <a:off x="-1099169" y="9043429"/>
            <a:ext cx="3130270" cy="2487141"/>
          </a:xfrm>
          <a:custGeom>
            <a:avLst/>
            <a:gdLst/>
            <a:ahLst/>
            <a:cxnLst/>
            <a:rect r="r" b="b" t="t" l="l"/>
            <a:pathLst>
              <a:path h="2487141" w="3130270">
                <a:moveTo>
                  <a:pt x="0" y="0"/>
                </a:moveTo>
                <a:lnTo>
                  <a:pt x="3130269" y="0"/>
                </a:lnTo>
                <a:lnTo>
                  <a:pt x="3130269" y="2487142"/>
                </a:lnTo>
                <a:lnTo>
                  <a:pt x="0" y="2487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23035" y="-1565726"/>
            <a:ext cx="3131452" cy="3131452"/>
          </a:xfrm>
          <a:custGeom>
            <a:avLst/>
            <a:gdLst/>
            <a:ahLst/>
            <a:cxnLst/>
            <a:rect r="r" b="b" t="t" l="l"/>
            <a:pathLst>
              <a:path h="3131452" w="3131452">
                <a:moveTo>
                  <a:pt x="0" y="0"/>
                </a:moveTo>
                <a:lnTo>
                  <a:pt x="3131452" y="0"/>
                </a:lnTo>
                <a:lnTo>
                  <a:pt x="3131452" y="3131452"/>
                </a:lnTo>
                <a:lnTo>
                  <a:pt x="0" y="3131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532" y="-159806"/>
            <a:ext cx="18406532" cy="12035034"/>
          </a:xfrm>
          <a:custGeom>
            <a:avLst/>
            <a:gdLst/>
            <a:ahLst/>
            <a:cxnLst/>
            <a:rect r="r" b="b" t="t" l="l"/>
            <a:pathLst>
              <a:path h="12035034" w="18406532">
                <a:moveTo>
                  <a:pt x="0" y="0"/>
                </a:moveTo>
                <a:lnTo>
                  <a:pt x="18406532" y="0"/>
                </a:lnTo>
                <a:lnTo>
                  <a:pt x="18406532" y="12035034"/>
                </a:lnTo>
                <a:lnTo>
                  <a:pt x="0" y="12035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</a:blip>
            <a:stretch>
              <a:fillRect l="0" t="-948" r="0" b="-94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92165" y="662189"/>
            <a:ext cx="7785137" cy="2028622"/>
            <a:chOff x="0" y="0"/>
            <a:chExt cx="2076278" cy="541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6278" cy="541029"/>
            </a:xfrm>
            <a:custGeom>
              <a:avLst/>
              <a:gdLst/>
              <a:ahLst/>
              <a:cxnLst/>
              <a:rect r="r" b="b" t="t" l="l"/>
              <a:pathLst>
                <a:path h="541029" w="2076278">
                  <a:moveTo>
                    <a:pt x="0" y="0"/>
                  </a:moveTo>
                  <a:lnTo>
                    <a:pt x="2076278" y="0"/>
                  </a:lnTo>
                  <a:lnTo>
                    <a:pt x="2076278" y="541029"/>
                  </a:lnTo>
                  <a:lnTo>
                    <a:pt x="0" y="541029"/>
                  </a:lnTo>
                  <a:close/>
                </a:path>
              </a:pathLst>
            </a:custGeom>
            <a:solidFill>
              <a:srgbClr val="AFCA0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76278" cy="579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73127" y="2705035"/>
            <a:ext cx="12223213" cy="1170109"/>
            <a:chOff x="0" y="0"/>
            <a:chExt cx="3259902" cy="3120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9902" cy="312065"/>
            </a:xfrm>
            <a:custGeom>
              <a:avLst/>
              <a:gdLst/>
              <a:ahLst/>
              <a:cxnLst/>
              <a:rect r="r" b="b" t="t" l="l"/>
              <a:pathLst>
                <a:path h="312065" w="3259902">
                  <a:moveTo>
                    <a:pt x="0" y="0"/>
                  </a:moveTo>
                  <a:lnTo>
                    <a:pt x="3259902" y="0"/>
                  </a:lnTo>
                  <a:lnTo>
                    <a:pt x="3259902" y="312065"/>
                  </a:lnTo>
                  <a:lnTo>
                    <a:pt x="0" y="312065"/>
                  </a:lnTo>
                  <a:close/>
                </a:path>
              </a:pathLst>
            </a:custGeom>
            <a:solidFill>
              <a:srgbClr val="005E9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9902" cy="350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42691" y="359151"/>
            <a:ext cx="2026950" cy="1765698"/>
          </a:xfrm>
          <a:custGeom>
            <a:avLst/>
            <a:gdLst/>
            <a:ahLst/>
            <a:cxnLst/>
            <a:rect r="r" b="b" t="t" l="l"/>
            <a:pathLst>
              <a:path h="1765698" w="2026950">
                <a:moveTo>
                  <a:pt x="0" y="0"/>
                </a:moveTo>
                <a:lnTo>
                  <a:pt x="2026950" y="0"/>
                </a:lnTo>
                <a:lnTo>
                  <a:pt x="2026950" y="1765698"/>
                </a:lnTo>
                <a:lnTo>
                  <a:pt x="0" y="1765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44780" y="944275"/>
            <a:ext cx="7398440" cy="135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1"/>
              </a:lnSpc>
            </a:pPr>
            <a:r>
              <a:rPr lang="en-US" b="true" sz="8178">
                <a:solidFill>
                  <a:srgbClr val="F7EDE1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SCOUT EASE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62246" y="2920613"/>
            <a:ext cx="10322952" cy="76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6"/>
              </a:lnSpc>
            </a:pPr>
            <a:r>
              <a:rPr lang="en-US" sz="4978">
                <a:solidFill>
                  <a:srgbClr val="F7EDE1"/>
                </a:solidFill>
                <a:latin typeface="Poppins"/>
                <a:ea typeface="Poppins"/>
                <a:cs typeface="Poppins"/>
                <a:sym typeface="Poppins"/>
              </a:rPr>
              <a:t>Tecnologia com propósito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76837" y="5109615"/>
            <a:ext cx="10734326" cy="1419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7EDE1"/>
                </a:solidFill>
                <a:latin typeface="Open Sans"/>
                <a:ea typeface="Open Sans"/>
                <a:cs typeface="Open Sans"/>
                <a:sym typeface="Open Sans"/>
              </a:rPr>
              <a:t>Criado por quem vive o movimento escoteiro de dentro.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20692" y="8935442"/>
            <a:ext cx="4298783" cy="4542191"/>
            <a:chOff x="0" y="0"/>
            <a:chExt cx="665994" cy="7037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5994" cy="703704"/>
            </a:xfrm>
            <a:custGeom>
              <a:avLst/>
              <a:gdLst/>
              <a:ahLst/>
              <a:cxnLst/>
              <a:rect r="r" b="b" t="t" l="l"/>
              <a:pathLst>
                <a:path h="703704" w="665994">
                  <a:moveTo>
                    <a:pt x="0" y="0"/>
                  </a:moveTo>
                  <a:lnTo>
                    <a:pt x="665994" y="0"/>
                  </a:lnTo>
                  <a:lnTo>
                    <a:pt x="665994" y="703704"/>
                  </a:lnTo>
                  <a:lnTo>
                    <a:pt x="0" y="7037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4" id="4"/>
          <p:cNvSpPr/>
          <p:nvPr/>
        </p:nvSpPr>
        <p:spPr>
          <a:xfrm flipV="true">
            <a:off x="14143759" y="2952526"/>
            <a:ext cx="1856614" cy="12139"/>
          </a:xfrm>
          <a:prstGeom prst="line">
            <a:avLst/>
          </a:prstGeom>
          <a:ln cap="flat" w="1905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356106" y="-93129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8" y="0"/>
                </a:lnTo>
                <a:lnTo>
                  <a:pt x="35757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23365" y="4863635"/>
            <a:ext cx="11040788" cy="6210443"/>
          </a:xfrm>
          <a:custGeom>
            <a:avLst/>
            <a:gdLst/>
            <a:ahLst/>
            <a:cxnLst/>
            <a:rect r="r" b="b" t="t" l="l"/>
            <a:pathLst>
              <a:path h="6210443" w="11040788">
                <a:moveTo>
                  <a:pt x="0" y="0"/>
                </a:moveTo>
                <a:lnTo>
                  <a:pt x="11040788" y="0"/>
                </a:lnTo>
                <a:lnTo>
                  <a:pt x="11040788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51184" y="93629"/>
            <a:ext cx="7657091" cy="4307114"/>
          </a:xfrm>
          <a:custGeom>
            <a:avLst/>
            <a:gdLst/>
            <a:ahLst/>
            <a:cxnLst/>
            <a:rect r="r" b="b" t="t" l="l"/>
            <a:pathLst>
              <a:path h="4307114" w="7657091">
                <a:moveTo>
                  <a:pt x="0" y="0"/>
                </a:moveTo>
                <a:lnTo>
                  <a:pt x="7657091" y="0"/>
                </a:lnTo>
                <a:lnTo>
                  <a:pt x="7657091" y="4307114"/>
                </a:lnTo>
                <a:lnTo>
                  <a:pt x="0" y="4307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68962" y="-1623941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97780" y="2915948"/>
            <a:ext cx="4845519" cy="3634140"/>
          </a:xfrm>
          <a:custGeom>
            <a:avLst/>
            <a:gdLst/>
            <a:ahLst/>
            <a:cxnLst/>
            <a:rect r="r" b="b" t="t" l="l"/>
            <a:pathLst>
              <a:path h="3634140" w="4845519">
                <a:moveTo>
                  <a:pt x="0" y="0"/>
                </a:moveTo>
                <a:lnTo>
                  <a:pt x="4845519" y="0"/>
                </a:lnTo>
                <a:lnTo>
                  <a:pt x="4845519" y="3634139"/>
                </a:lnTo>
                <a:lnTo>
                  <a:pt x="0" y="363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66869" y="7661119"/>
            <a:ext cx="3977451" cy="3853155"/>
          </a:xfrm>
          <a:custGeom>
            <a:avLst/>
            <a:gdLst/>
            <a:ahLst/>
            <a:cxnLst/>
            <a:rect r="r" b="b" t="t" l="l"/>
            <a:pathLst>
              <a:path h="3853155" w="3977451">
                <a:moveTo>
                  <a:pt x="0" y="0"/>
                </a:moveTo>
                <a:lnTo>
                  <a:pt x="3977451" y="0"/>
                </a:lnTo>
                <a:lnTo>
                  <a:pt x="3977451" y="3853156"/>
                </a:lnTo>
                <a:lnTo>
                  <a:pt x="0" y="3853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78092" y="3574431"/>
            <a:ext cx="6035847" cy="4526885"/>
          </a:xfrm>
          <a:custGeom>
            <a:avLst/>
            <a:gdLst/>
            <a:ahLst/>
            <a:cxnLst/>
            <a:rect r="r" b="b" t="t" l="l"/>
            <a:pathLst>
              <a:path h="4526885" w="6035847">
                <a:moveTo>
                  <a:pt x="0" y="0"/>
                </a:moveTo>
                <a:lnTo>
                  <a:pt x="6035847" y="0"/>
                </a:lnTo>
                <a:lnTo>
                  <a:pt x="6035847" y="4526885"/>
                </a:lnTo>
                <a:lnTo>
                  <a:pt x="0" y="45268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51094" y="5143500"/>
            <a:ext cx="3558294" cy="3020102"/>
          </a:xfrm>
          <a:custGeom>
            <a:avLst/>
            <a:gdLst/>
            <a:ahLst/>
            <a:cxnLst/>
            <a:rect r="r" b="b" t="t" l="l"/>
            <a:pathLst>
              <a:path h="3020102" w="3558294">
                <a:moveTo>
                  <a:pt x="0" y="0"/>
                </a:moveTo>
                <a:lnTo>
                  <a:pt x="3558294" y="0"/>
                </a:lnTo>
                <a:lnTo>
                  <a:pt x="3558294" y="3020102"/>
                </a:lnTo>
                <a:lnTo>
                  <a:pt x="0" y="30201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132484" y="2933"/>
            <a:ext cx="2703400" cy="4488505"/>
            <a:chOff x="0" y="0"/>
            <a:chExt cx="708418" cy="11761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8418" cy="1176199"/>
            </a:xfrm>
            <a:custGeom>
              <a:avLst/>
              <a:gdLst/>
              <a:ahLst/>
              <a:cxnLst/>
              <a:rect r="r" b="b" t="t" l="l"/>
              <a:pathLst>
                <a:path h="1176199" w="708418">
                  <a:moveTo>
                    <a:pt x="0" y="0"/>
                  </a:moveTo>
                  <a:lnTo>
                    <a:pt x="708418" y="0"/>
                  </a:lnTo>
                  <a:lnTo>
                    <a:pt x="708418" y="1176199"/>
                  </a:lnTo>
                  <a:lnTo>
                    <a:pt x="0" y="1176199"/>
                  </a:lnTo>
                  <a:close/>
                </a:path>
              </a:pathLst>
            </a:custGeom>
            <a:blipFill>
              <a:blip r:embed="rId10"/>
              <a:stretch>
                <a:fillRect l="-47809" t="0" r="-4780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722558" y="6987204"/>
            <a:ext cx="3497127" cy="3618661"/>
            <a:chOff x="0" y="0"/>
            <a:chExt cx="541797" cy="5606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1796" cy="560625"/>
            </a:xfrm>
            <a:custGeom>
              <a:avLst/>
              <a:gdLst/>
              <a:ahLst/>
              <a:cxnLst/>
              <a:rect r="r" b="b" t="t" l="l"/>
              <a:pathLst>
                <a:path h="560625" w="541796">
                  <a:moveTo>
                    <a:pt x="0" y="0"/>
                  </a:moveTo>
                  <a:lnTo>
                    <a:pt x="541796" y="0"/>
                  </a:lnTo>
                  <a:lnTo>
                    <a:pt x="541796" y="560625"/>
                  </a:lnTo>
                  <a:lnTo>
                    <a:pt x="0" y="560625"/>
                  </a:lnTo>
                  <a:close/>
                </a:path>
              </a:pathLst>
            </a:custGeom>
            <a:blipFill>
              <a:blip r:embed="rId11"/>
              <a:stretch>
                <a:fillRect l="-18983" t="0" r="-18983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90201" y="2576854"/>
            <a:ext cx="3368293" cy="5503616"/>
            <a:chOff x="0" y="0"/>
            <a:chExt cx="541797" cy="8852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1796" cy="885267"/>
            </a:xfrm>
            <a:custGeom>
              <a:avLst/>
              <a:gdLst/>
              <a:ahLst/>
              <a:cxnLst/>
              <a:rect r="r" b="b" t="t" l="l"/>
              <a:pathLst>
                <a:path h="885267" w="541796">
                  <a:moveTo>
                    <a:pt x="0" y="0"/>
                  </a:moveTo>
                  <a:lnTo>
                    <a:pt x="541796" y="0"/>
                  </a:lnTo>
                  <a:lnTo>
                    <a:pt x="541796" y="885267"/>
                  </a:lnTo>
                  <a:lnTo>
                    <a:pt x="0" y="885267"/>
                  </a:lnTo>
                  <a:close/>
                </a:path>
              </a:pathLst>
            </a:custGeom>
            <a:blipFill>
              <a:blip r:embed="rId12"/>
              <a:stretch>
                <a:fillRect l="-72622" t="0" r="-72622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6987204"/>
            <a:ext cx="4255182" cy="4542191"/>
            <a:chOff x="0" y="0"/>
            <a:chExt cx="659239" cy="7037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59239" cy="703704"/>
            </a:xfrm>
            <a:custGeom>
              <a:avLst/>
              <a:gdLst/>
              <a:ahLst/>
              <a:cxnLst/>
              <a:rect r="r" b="b" t="t" l="l"/>
              <a:pathLst>
                <a:path h="703704" w="659239">
                  <a:moveTo>
                    <a:pt x="0" y="0"/>
                  </a:moveTo>
                  <a:lnTo>
                    <a:pt x="659239" y="0"/>
                  </a:lnTo>
                  <a:lnTo>
                    <a:pt x="659239" y="703704"/>
                  </a:lnTo>
                  <a:lnTo>
                    <a:pt x="0" y="703704"/>
                  </a:lnTo>
                  <a:close/>
                </a:path>
              </a:pathLst>
            </a:custGeom>
            <a:blipFill>
              <a:blip r:embed="rId13"/>
              <a:stretch>
                <a:fillRect l="-3372" t="0" r="-3372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-3166091" y="-24883"/>
            <a:ext cx="7312271" cy="4067451"/>
          </a:xfrm>
          <a:custGeom>
            <a:avLst/>
            <a:gdLst/>
            <a:ahLst/>
            <a:cxnLst/>
            <a:rect r="r" b="b" t="t" l="l"/>
            <a:pathLst>
              <a:path h="4067451" w="7312271">
                <a:moveTo>
                  <a:pt x="0" y="0"/>
                </a:moveTo>
                <a:lnTo>
                  <a:pt x="7312272" y="0"/>
                </a:lnTo>
                <a:lnTo>
                  <a:pt x="7312272" y="4067451"/>
                </a:lnTo>
                <a:lnTo>
                  <a:pt x="0" y="40674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425691" y="2576854"/>
            <a:ext cx="6593736" cy="1699367"/>
            <a:chOff x="0" y="0"/>
            <a:chExt cx="1021542" cy="2632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1542" cy="263276"/>
            </a:xfrm>
            <a:custGeom>
              <a:avLst/>
              <a:gdLst/>
              <a:ahLst/>
              <a:cxnLst/>
              <a:rect r="r" b="b" t="t" l="l"/>
              <a:pathLst>
                <a:path h="263276" w="1021542">
                  <a:moveTo>
                    <a:pt x="0" y="0"/>
                  </a:moveTo>
                  <a:lnTo>
                    <a:pt x="1021542" y="0"/>
                  </a:lnTo>
                  <a:lnTo>
                    <a:pt x="1021542" y="263276"/>
                  </a:lnTo>
                  <a:lnTo>
                    <a:pt x="0" y="263276"/>
                  </a:lnTo>
                  <a:close/>
                </a:path>
              </a:pathLst>
            </a:custGeom>
            <a:blipFill>
              <a:blip r:embed="rId15"/>
              <a:stretch>
                <a:fillRect l="0" t="-95261" r="0" b="-95261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2466869" y="2008842"/>
            <a:ext cx="5821131" cy="4340670"/>
          </a:xfrm>
          <a:custGeom>
            <a:avLst/>
            <a:gdLst/>
            <a:ahLst/>
            <a:cxnLst/>
            <a:rect r="r" b="b" t="t" l="l"/>
            <a:pathLst>
              <a:path h="4340670" w="5821131">
                <a:moveTo>
                  <a:pt x="0" y="0"/>
                </a:moveTo>
                <a:lnTo>
                  <a:pt x="5821131" y="0"/>
                </a:lnTo>
                <a:lnTo>
                  <a:pt x="5821131" y="4340670"/>
                </a:lnTo>
                <a:lnTo>
                  <a:pt x="0" y="434067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913195" y="7968856"/>
            <a:ext cx="3282821" cy="3237682"/>
          </a:xfrm>
          <a:custGeom>
            <a:avLst/>
            <a:gdLst/>
            <a:ahLst/>
            <a:cxnLst/>
            <a:rect r="r" b="b" t="t" l="l"/>
            <a:pathLst>
              <a:path h="3237682" w="3282821">
                <a:moveTo>
                  <a:pt x="0" y="0"/>
                </a:moveTo>
                <a:lnTo>
                  <a:pt x="3282820" y="0"/>
                </a:lnTo>
                <a:lnTo>
                  <a:pt x="3282820" y="3237682"/>
                </a:lnTo>
                <a:lnTo>
                  <a:pt x="0" y="3237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856726" y="6160924"/>
            <a:ext cx="3362960" cy="1652561"/>
            <a:chOff x="0" y="0"/>
            <a:chExt cx="862760" cy="42396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2760" cy="423961"/>
            </a:xfrm>
            <a:custGeom>
              <a:avLst/>
              <a:gdLst/>
              <a:ahLst/>
              <a:cxnLst/>
              <a:rect r="r" b="b" t="t" l="l"/>
              <a:pathLst>
                <a:path h="423961" w="862760">
                  <a:moveTo>
                    <a:pt x="0" y="0"/>
                  </a:moveTo>
                  <a:lnTo>
                    <a:pt x="862760" y="0"/>
                  </a:lnTo>
                  <a:lnTo>
                    <a:pt x="862760" y="423961"/>
                  </a:lnTo>
                  <a:lnTo>
                    <a:pt x="0" y="423961"/>
                  </a:lnTo>
                  <a:close/>
                </a:path>
              </a:pathLst>
            </a:custGeom>
            <a:blipFill>
              <a:blip r:embed="rId18"/>
              <a:stretch>
                <a:fillRect l="0" t="-38522" r="0" b="-38522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-615398" y="6366478"/>
            <a:ext cx="5119148" cy="1713991"/>
            <a:chOff x="0" y="0"/>
            <a:chExt cx="1021542" cy="3420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1542" cy="342032"/>
            </a:xfrm>
            <a:custGeom>
              <a:avLst/>
              <a:gdLst/>
              <a:ahLst/>
              <a:cxnLst/>
              <a:rect r="r" b="b" t="t" l="l"/>
              <a:pathLst>
                <a:path h="342032" w="1021542">
                  <a:moveTo>
                    <a:pt x="0" y="0"/>
                  </a:moveTo>
                  <a:lnTo>
                    <a:pt x="1021542" y="0"/>
                  </a:lnTo>
                  <a:lnTo>
                    <a:pt x="1021542" y="342032"/>
                  </a:lnTo>
                  <a:lnTo>
                    <a:pt x="0" y="342032"/>
                  </a:lnTo>
                  <a:close/>
                </a:path>
              </a:pathLst>
            </a:custGeom>
            <a:blipFill>
              <a:blip r:embed="rId19"/>
              <a:stretch>
                <a:fillRect l="0" t="-90830" r="0" b="-9083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4522778" y="6126516"/>
            <a:ext cx="1234078" cy="2193917"/>
          </a:xfrm>
          <a:custGeom>
            <a:avLst/>
            <a:gdLst/>
            <a:ahLst/>
            <a:cxnLst/>
            <a:rect r="r" b="b" t="t" l="l"/>
            <a:pathLst>
              <a:path h="2193917" w="1234078">
                <a:moveTo>
                  <a:pt x="0" y="0"/>
                </a:moveTo>
                <a:lnTo>
                  <a:pt x="1234078" y="0"/>
                </a:lnTo>
                <a:lnTo>
                  <a:pt x="1234078" y="2193916"/>
                </a:lnTo>
                <a:lnTo>
                  <a:pt x="0" y="219391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000373" y="8690935"/>
            <a:ext cx="2707206" cy="1793524"/>
          </a:xfrm>
          <a:custGeom>
            <a:avLst/>
            <a:gdLst/>
            <a:ahLst/>
            <a:cxnLst/>
            <a:rect r="r" b="b" t="t" l="l"/>
            <a:pathLst>
              <a:path h="1793524" w="2707206">
                <a:moveTo>
                  <a:pt x="0" y="0"/>
                </a:moveTo>
                <a:lnTo>
                  <a:pt x="2707206" y="0"/>
                </a:lnTo>
                <a:lnTo>
                  <a:pt x="2707206" y="1793524"/>
                </a:lnTo>
                <a:lnTo>
                  <a:pt x="0" y="179352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-1485354" y="-553589"/>
            <a:ext cx="20563936" cy="11159455"/>
            <a:chOff x="0" y="0"/>
            <a:chExt cx="5484354" cy="297620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484354" cy="2976201"/>
            </a:xfrm>
            <a:custGeom>
              <a:avLst/>
              <a:gdLst/>
              <a:ahLst/>
              <a:cxnLst/>
              <a:rect r="r" b="b" t="t" l="l"/>
              <a:pathLst>
                <a:path h="2976201" w="5484354">
                  <a:moveTo>
                    <a:pt x="0" y="0"/>
                  </a:moveTo>
                  <a:lnTo>
                    <a:pt x="5484354" y="0"/>
                  </a:lnTo>
                  <a:lnTo>
                    <a:pt x="5484354" y="2976201"/>
                  </a:lnTo>
                  <a:lnTo>
                    <a:pt x="0" y="2976201"/>
                  </a:lnTo>
                  <a:close/>
                </a:path>
              </a:pathLst>
            </a:custGeom>
            <a:solidFill>
              <a:srgbClr val="8A5500">
                <a:alpha val="31765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484354" cy="3014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0" y="2014633"/>
            <a:ext cx="12223213" cy="1170109"/>
            <a:chOff x="0" y="0"/>
            <a:chExt cx="3259902" cy="31206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259902" cy="312065"/>
            </a:xfrm>
            <a:custGeom>
              <a:avLst/>
              <a:gdLst/>
              <a:ahLst/>
              <a:cxnLst/>
              <a:rect r="r" b="b" t="t" l="l"/>
              <a:pathLst>
                <a:path h="312065" w="3259902">
                  <a:moveTo>
                    <a:pt x="0" y="0"/>
                  </a:moveTo>
                  <a:lnTo>
                    <a:pt x="3259902" y="0"/>
                  </a:lnTo>
                  <a:lnTo>
                    <a:pt x="3259902" y="312065"/>
                  </a:lnTo>
                  <a:lnTo>
                    <a:pt x="0" y="312065"/>
                  </a:lnTo>
                  <a:close/>
                </a:path>
              </a:pathLst>
            </a:custGeom>
            <a:solidFill>
              <a:srgbClr val="AFCA0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3259902" cy="350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405764" y="2237661"/>
            <a:ext cx="11580502" cy="76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8"/>
              </a:lnSpc>
            </a:pPr>
            <a:r>
              <a:rPr lang="en-US" sz="4989" b="true">
                <a:solidFill>
                  <a:srgbClr val="F7EDE1"/>
                </a:solidFill>
                <a:latin typeface="Poppins Bold"/>
                <a:ea typeface="Poppins Bold"/>
                <a:cs typeface="Poppins Bold"/>
                <a:sym typeface="Poppins Bold"/>
              </a:rPr>
              <a:t>Onde tudo começou...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7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9143" y="3787850"/>
            <a:ext cx="9103348" cy="1588987"/>
            <a:chOff x="0" y="0"/>
            <a:chExt cx="3259902" cy="569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9902" cy="569015"/>
            </a:xfrm>
            <a:custGeom>
              <a:avLst/>
              <a:gdLst/>
              <a:ahLst/>
              <a:cxnLst/>
              <a:rect r="r" b="b" t="t" l="l"/>
              <a:pathLst>
                <a:path h="569015" w="3259902">
                  <a:moveTo>
                    <a:pt x="27214" y="0"/>
                  </a:moveTo>
                  <a:lnTo>
                    <a:pt x="3232688" y="0"/>
                  </a:lnTo>
                  <a:cubicBezTo>
                    <a:pt x="3239906" y="0"/>
                    <a:pt x="3246828" y="2867"/>
                    <a:pt x="3251931" y="7971"/>
                  </a:cubicBezTo>
                  <a:cubicBezTo>
                    <a:pt x="3257035" y="13075"/>
                    <a:pt x="3259902" y="19997"/>
                    <a:pt x="3259902" y="27214"/>
                  </a:cubicBezTo>
                  <a:lnTo>
                    <a:pt x="3259902" y="541801"/>
                  </a:lnTo>
                  <a:cubicBezTo>
                    <a:pt x="3259902" y="549018"/>
                    <a:pt x="3257035" y="555941"/>
                    <a:pt x="3251931" y="561044"/>
                  </a:cubicBezTo>
                  <a:cubicBezTo>
                    <a:pt x="3246828" y="566148"/>
                    <a:pt x="3239906" y="569015"/>
                    <a:pt x="3232688" y="569015"/>
                  </a:cubicBezTo>
                  <a:lnTo>
                    <a:pt x="27214" y="569015"/>
                  </a:lnTo>
                  <a:cubicBezTo>
                    <a:pt x="19997" y="569015"/>
                    <a:pt x="13075" y="566148"/>
                    <a:pt x="7971" y="561044"/>
                  </a:cubicBezTo>
                  <a:cubicBezTo>
                    <a:pt x="2867" y="555941"/>
                    <a:pt x="0" y="549018"/>
                    <a:pt x="0" y="541801"/>
                  </a:cubicBezTo>
                  <a:lnTo>
                    <a:pt x="0" y="27214"/>
                  </a:lnTo>
                  <a:cubicBezTo>
                    <a:pt x="0" y="19997"/>
                    <a:pt x="2867" y="13075"/>
                    <a:pt x="7971" y="7971"/>
                  </a:cubicBezTo>
                  <a:cubicBezTo>
                    <a:pt x="13075" y="2867"/>
                    <a:pt x="19997" y="0"/>
                    <a:pt x="27214" y="0"/>
                  </a:cubicBezTo>
                  <a:close/>
                </a:path>
              </a:pathLst>
            </a:custGeom>
            <a:solidFill>
              <a:srgbClr val="F7ED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59902" cy="607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9143" y="5924890"/>
            <a:ext cx="9103348" cy="1565938"/>
            <a:chOff x="0" y="0"/>
            <a:chExt cx="3259902" cy="5607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59902" cy="560761"/>
            </a:xfrm>
            <a:custGeom>
              <a:avLst/>
              <a:gdLst/>
              <a:ahLst/>
              <a:cxnLst/>
              <a:rect r="r" b="b" t="t" l="l"/>
              <a:pathLst>
                <a:path h="560761" w="3259902">
                  <a:moveTo>
                    <a:pt x="27214" y="0"/>
                  </a:moveTo>
                  <a:lnTo>
                    <a:pt x="3232688" y="0"/>
                  </a:lnTo>
                  <a:cubicBezTo>
                    <a:pt x="3239906" y="0"/>
                    <a:pt x="3246828" y="2867"/>
                    <a:pt x="3251931" y="7971"/>
                  </a:cubicBezTo>
                  <a:cubicBezTo>
                    <a:pt x="3257035" y="13075"/>
                    <a:pt x="3259902" y="19997"/>
                    <a:pt x="3259902" y="27214"/>
                  </a:cubicBezTo>
                  <a:lnTo>
                    <a:pt x="3259902" y="533547"/>
                  </a:lnTo>
                  <a:cubicBezTo>
                    <a:pt x="3259902" y="540764"/>
                    <a:pt x="3257035" y="547687"/>
                    <a:pt x="3251931" y="552790"/>
                  </a:cubicBezTo>
                  <a:cubicBezTo>
                    <a:pt x="3246828" y="557894"/>
                    <a:pt x="3239906" y="560761"/>
                    <a:pt x="3232688" y="560761"/>
                  </a:cubicBezTo>
                  <a:lnTo>
                    <a:pt x="27214" y="560761"/>
                  </a:lnTo>
                  <a:cubicBezTo>
                    <a:pt x="19997" y="560761"/>
                    <a:pt x="13075" y="557894"/>
                    <a:pt x="7971" y="552790"/>
                  </a:cubicBezTo>
                  <a:cubicBezTo>
                    <a:pt x="2867" y="547687"/>
                    <a:pt x="0" y="540764"/>
                    <a:pt x="0" y="533547"/>
                  </a:cubicBezTo>
                  <a:lnTo>
                    <a:pt x="0" y="27214"/>
                  </a:lnTo>
                  <a:cubicBezTo>
                    <a:pt x="0" y="19997"/>
                    <a:pt x="2867" y="13075"/>
                    <a:pt x="7971" y="7971"/>
                  </a:cubicBezTo>
                  <a:cubicBezTo>
                    <a:pt x="13075" y="2867"/>
                    <a:pt x="19997" y="0"/>
                    <a:pt x="27214" y="0"/>
                  </a:cubicBezTo>
                  <a:close/>
                </a:path>
              </a:pathLst>
            </a:custGeom>
            <a:solidFill>
              <a:srgbClr val="F7ED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59902" cy="59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19143" y="8064294"/>
            <a:ext cx="9103348" cy="1590344"/>
            <a:chOff x="0" y="0"/>
            <a:chExt cx="3259902" cy="5695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9902" cy="569501"/>
            </a:xfrm>
            <a:custGeom>
              <a:avLst/>
              <a:gdLst/>
              <a:ahLst/>
              <a:cxnLst/>
              <a:rect r="r" b="b" t="t" l="l"/>
              <a:pathLst>
                <a:path h="569501" w="3259902">
                  <a:moveTo>
                    <a:pt x="27214" y="0"/>
                  </a:moveTo>
                  <a:lnTo>
                    <a:pt x="3232688" y="0"/>
                  </a:lnTo>
                  <a:cubicBezTo>
                    <a:pt x="3239906" y="0"/>
                    <a:pt x="3246828" y="2867"/>
                    <a:pt x="3251931" y="7971"/>
                  </a:cubicBezTo>
                  <a:cubicBezTo>
                    <a:pt x="3257035" y="13075"/>
                    <a:pt x="3259902" y="19997"/>
                    <a:pt x="3259902" y="27214"/>
                  </a:cubicBezTo>
                  <a:lnTo>
                    <a:pt x="3259902" y="542287"/>
                  </a:lnTo>
                  <a:cubicBezTo>
                    <a:pt x="3259902" y="549504"/>
                    <a:pt x="3257035" y="556427"/>
                    <a:pt x="3251931" y="561530"/>
                  </a:cubicBezTo>
                  <a:cubicBezTo>
                    <a:pt x="3246828" y="566634"/>
                    <a:pt x="3239906" y="569501"/>
                    <a:pt x="3232688" y="569501"/>
                  </a:cubicBezTo>
                  <a:lnTo>
                    <a:pt x="27214" y="569501"/>
                  </a:lnTo>
                  <a:cubicBezTo>
                    <a:pt x="19997" y="569501"/>
                    <a:pt x="13075" y="566634"/>
                    <a:pt x="7971" y="561530"/>
                  </a:cubicBezTo>
                  <a:cubicBezTo>
                    <a:pt x="2867" y="556427"/>
                    <a:pt x="0" y="549504"/>
                    <a:pt x="0" y="542287"/>
                  </a:cubicBezTo>
                  <a:lnTo>
                    <a:pt x="0" y="27214"/>
                  </a:lnTo>
                  <a:cubicBezTo>
                    <a:pt x="0" y="19997"/>
                    <a:pt x="2867" y="13075"/>
                    <a:pt x="7971" y="7971"/>
                  </a:cubicBezTo>
                  <a:cubicBezTo>
                    <a:pt x="13075" y="2867"/>
                    <a:pt x="19997" y="0"/>
                    <a:pt x="27214" y="0"/>
                  </a:cubicBezTo>
                  <a:close/>
                </a:path>
              </a:pathLst>
            </a:custGeom>
            <a:solidFill>
              <a:srgbClr val="F7ED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9902" cy="607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79370" y="3911832"/>
            <a:ext cx="524913" cy="524913"/>
          </a:xfrm>
          <a:custGeom>
            <a:avLst/>
            <a:gdLst/>
            <a:ahLst/>
            <a:cxnLst/>
            <a:rect r="r" b="b" t="t" l="l"/>
            <a:pathLst>
              <a:path h="524913" w="524913">
                <a:moveTo>
                  <a:pt x="0" y="0"/>
                </a:moveTo>
                <a:lnTo>
                  <a:pt x="524913" y="0"/>
                </a:lnTo>
                <a:lnTo>
                  <a:pt x="524913" y="524913"/>
                </a:lnTo>
                <a:lnTo>
                  <a:pt x="0" y="524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79370" y="6139254"/>
            <a:ext cx="524913" cy="524913"/>
          </a:xfrm>
          <a:custGeom>
            <a:avLst/>
            <a:gdLst/>
            <a:ahLst/>
            <a:cxnLst/>
            <a:rect r="r" b="b" t="t" l="l"/>
            <a:pathLst>
              <a:path h="524913" w="524913">
                <a:moveTo>
                  <a:pt x="0" y="0"/>
                </a:moveTo>
                <a:lnTo>
                  <a:pt x="524913" y="0"/>
                </a:lnTo>
                <a:lnTo>
                  <a:pt x="524913" y="524912"/>
                </a:lnTo>
                <a:lnTo>
                  <a:pt x="0" y="52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79370" y="8218355"/>
            <a:ext cx="558348" cy="558348"/>
          </a:xfrm>
          <a:custGeom>
            <a:avLst/>
            <a:gdLst/>
            <a:ahLst/>
            <a:cxnLst/>
            <a:rect r="r" b="b" t="t" l="l"/>
            <a:pathLst>
              <a:path h="558348" w="558348">
                <a:moveTo>
                  <a:pt x="0" y="0"/>
                </a:moveTo>
                <a:lnTo>
                  <a:pt x="558348" y="0"/>
                </a:lnTo>
                <a:lnTo>
                  <a:pt x="558348" y="558347"/>
                </a:lnTo>
                <a:lnTo>
                  <a:pt x="0" y="558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69583" y="365212"/>
            <a:ext cx="1523315" cy="1326977"/>
          </a:xfrm>
          <a:custGeom>
            <a:avLst/>
            <a:gdLst/>
            <a:ahLst/>
            <a:cxnLst/>
            <a:rect r="r" b="b" t="t" l="l"/>
            <a:pathLst>
              <a:path h="1326977" w="1523315">
                <a:moveTo>
                  <a:pt x="0" y="0"/>
                </a:moveTo>
                <a:lnTo>
                  <a:pt x="1523315" y="0"/>
                </a:lnTo>
                <a:lnTo>
                  <a:pt x="1523315" y="1326976"/>
                </a:lnTo>
                <a:lnTo>
                  <a:pt x="0" y="1326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72790" y="4854529"/>
            <a:ext cx="7572671" cy="5581917"/>
          </a:xfrm>
          <a:custGeom>
            <a:avLst/>
            <a:gdLst/>
            <a:ahLst/>
            <a:cxnLst/>
            <a:rect r="r" b="b" t="t" l="l"/>
            <a:pathLst>
              <a:path h="5581917" w="7572671">
                <a:moveTo>
                  <a:pt x="0" y="0"/>
                </a:moveTo>
                <a:lnTo>
                  <a:pt x="7572671" y="0"/>
                </a:lnTo>
                <a:lnTo>
                  <a:pt x="7572671" y="5581918"/>
                </a:lnTo>
                <a:lnTo>
                  <a:pt x="0" y="5581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52421" y="1019175"/>
            <a:ext cx="12888836" cy="148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8"/>
              </a:lnSpc>
            </a:pPr>
            <a:r>
              <a:rPr lang="en-US" sz="49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 </a:t>
            </a:r>
            <a:r>
              <a:rPr lang="en-US" sz="4989" b="true">
                <a:solidFill>
                  <a:srgbClr val="087B57"/>
                </a:solidFill>
                <a:latin typeface="Poppins Bold"/>
                <a:ea typeface="Poppins Bold"/>
                <a:cs typeface="Poppins Bold"/>
                <a:sym typeface="Poppins Bold"/>
              </a:rPr>
              <a:t>Scout Ease</a:t>
            </a:r>
            <a:r>
              <a:rPr lang="en-US" sz="4989" b="true">
                <a:solidFill>
                  <a:srgbClr val="F7EDE1"/>
                </a:solidFill>
                <a:latin typeface="Poppins Bold"/>
                <a:ea typeface="Poppins Bold"/>
                <a:cs typeface="Poppins Bold"/>
                <a:sym typeface="Poppins Bold"/>
              </a:rPr>
              <a:t> nasceu de uma </a:t>
            </a:r>
            <a:r>
              <a:rPr lang="en-US" sz="49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necessidade real.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67178" y="3942212"/>
            <a:ext cx="13420698" cy="79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690" b="true">
                <a:solidFill>
                  <a:srgbClr val="2C1D15"/>
                </a:solidFill>
                <a:latin typeface="Poppins Bold"/>
                <a:ea typeface="Poppins Bold"/>
                <a:cs typeface="Poppins Bold"/>
                <a:sym typeface="Poppins Bold"/>
              </a:rPr>
              <a:t>Gestão descentralizada</a:t>
            </a:r>
          </a:p>
          <a:p>
            <a:pPr algn="l">
              <a:lnSpc>
                <a:spcPts val="304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767178" y="6129729"/>
            <a:ext cx="13420698" cy="79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690" b="true">
                <a:solidFill>
                  <a:srgbClr val="2C1D15"/>
                </a:solidFill>
                <a:latin typeface="Poppins Bold"/>
                <a:ea typeface="Poppins Bold"/>
                <a:cs typeface="Poppins Bold"/>
                <a:sym typeface="Poppins Bold"/>
              </a:rPr>
              <a:t>Voluntários sobrecarregados</a:t>
            </a:r>
          </a:p>
          <a:p>
            <a:pPr algn="l">
              <a:lnSpc>
                <a:spcPts val="304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767178" y="8268617"/>
            <a:ext cx="13420698" cy="79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690" b="true">
                <a:solidFill>
                  <a:srgbClr val="2C1D15"/>
                </a:solidFill>
                <a:latin typeface="Poppins Bold"/>
                <a:ea typeface="Poppins Bold"/>
                <a:cs typeface="Poppins Bold"/>
                <a:sym typeface="Poppins Bold"/>
              </a:rPr>
              <a:t>Feito por quem vive o escotismo</a:t>
            </a:r>
          </a:p>
          <a:p>
            <a:pPr algn="l">
              <a:lnSpc>
                <a:spcPts val="304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-1233455" y="0"/>
            <a:ext cx="3086100" cy="11008349"/>
            <a:chOff x="0" y="0"/>
            <a:chExt cx="812800" cy="28993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2899318"/>
            </a:xfrm>
            <a:custGeom>
              <a:avLst/>
              <a:gdLst/>
              <a:ahLst/>
              <a:cxnLst/>
              <a:rect r="r" b="b" t="t" l="l"/>
              <a:pathLst>
                <a:path h="289931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99318"/>
                  </a:lnTo>
                  <a:lnTo>
                    <a:pt x="0" y="2899318"/>
                  </a:lnTo>
                  <a:close/>
                </a:path>
              </a:pathLst>
            </a:custGeom>
            <a:solidFill>
              <a:srgbClr val="416B4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294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919578" y="4485091"/>
            <a:ext cx="8053212" cy="65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290">
                <a:solidFill>
                  <a:srgbClr val="2C1D15"/>
                </a:solidFill>
                <a:latin typeface="Poppins"/>
                <a:ea typeface="Poppins"/>
                <a:cs typeface="Poppins"/>
                <a:sym typeface="Poppins"/>
              </a:rPr>
              <a:t>Grupos escoteiros usando papéis físicos, </a:t>
            </a:r>
          </a:p>
          <a:p>
            <a:pPr algn="l">
              <a:lnSpc>
                <a:spcPts val="2588"/>
              </a:lnSpc>
            </a:pPr>
            <a:r>
              <a:rPr lang="en-US" sz="2290">
                <a:solidFill>
                  <a:srgbClr val="2C1D15"/>
                </a:solidFill>
                <a:latin typeface="Poppins"/>
                <a:ea typeface="Poppins"/>
                <a:cs typeface="Poppins"/>
                <a:sym typeface="Poppins"/>
              </a:rPr>
              <a:t>dificultando o controle de dados.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71978" y="6636990"/>
            <a:ext cx="7283604" cy="65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290">
                <a:solidFill>
                  <a:srgbClr val="2C1D15"/>
                </a:solidFill>
                <a:latin typeface="Poppins"/>
                <a:ea typeface="Poppins"/>
                <a:cs typeface="Poppins"/>
                <a:sym typeface="Poppins"/>
              </a:rPr>
              <a:t>Tempo e energia gastos com tarefas que poderiam ser automatizadas.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33878" y="8786227"/>
            <a:ext cx="7283604" cy="65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290">
                <a:solidFill>
                  <a:srgbClr val="2C1D15"/>
                </a:solidFill>
                <a:latin typeface="Poppins"/>
                <a:ea typeface="Poppins"/>
                <a:cs typeface="Poppins"/>
                <a:sym typeface="Poppins"/>
              </a:rPr>
              <a:t>A solução nasceu da vivência real com as dificuldades enfrentadas nos bastidores.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2D7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5" y="0"/>
            <a:ext cx="3086100" cy="11008349"/>
            <a:chOff x="0" y="0"/>
            <a:chExt cx="812800" cy="2899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899318"/>
            </a:xfrm>
            <a:custGeom>
              <a:avLst/>
              <a:gdLst/>
              <a:ahLst/>
              <a:cxnLst/>
              <a:rect r="r" b="b" t="t" l="l"/>
              <a:pathLst>
                <a:path h="289931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99318"/>
                  </a:lnTo>
                  <a:lnTo>
                    <a:pt x="0" y="2899318"/>
                  </a:lnTo>
                  <a:close/>
                </a:path>
              </a:pathLst>
            </a:custGeom>
            <a:solidFill>
              <a:srgbClr val="416B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294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88412" y="1033721"/>
            <a:ext cx="7716483" cy="148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9"/>
              </a:lnSpc>
              <a:spcBef>
                <a:spcPct val="0"/>
              </a:spcBef>
            </a:pPr>
            <a:r>
              <a:rPr lang="en-US" b="true" sz="499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Visão geral do CRUD e lógica de negócios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22311" y="3243208"/>
            <a:ext cx="7016252" cy="632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796" indent="-322898" lvl="1">
              <a:lnSpc>
                <a:spcPts val="4187"/>
              </a:lnSpc>
              <a:buFont typeface="Arial"/>
              <a:buChar char="•"/>
            </a:pPr>
            <a:r>
              <a:rPr lang="en-US" sz="2991">
                <a:solidFill>
                  <a:srgbClr val="202125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Cadastro do escoteiro com classificação automática do ramo</a:t>
            </a:r>
          </a:p>
          <a:p>
            <a:pPr algn="l">
              <a:lnSpc>
                <a:spcPts val="4187"/>
              </a:lnSpc>
            </a:pPr>
          </a:p>
          <a:p>
            <a:pPr algn="l" marL="645796" indent="-322898" lvl="1">
              <a:lnSpc>
                <a:spcPts val="4187"/>
              </a:lnSpc>
              <a:buFont typeface="Arial"/>
              <a:buChar char="•"/>
            </a:pPr>
            <a:r>
              <a:rPr lang="en-US" sz="2991">
                <a:solidFill>
                  <a:srgbClr val="202125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Geração automática das mensalidades com status (pendente, atraso, em dia)</a:t>
            </a:r>
          </a:p>
          <a:p>
            <a:pPr algn="l">
              <a:lnSpc>
                <a:spcPts val="4187"/>
              </a:lnSpc>
            </a:pPr>
          </a:p>
          <a:p>
            <a:pPr algn="l" marL="645796" indent="-322898" lvl="1">
              <a:lnSpc>
                <a:spcPts val="4187"/>
              </a:lnSpc>
              <a:buFont typeface="Arial"/>
              <a:buChar char="•"/>
            </a:pPr>
            <a:r>
              <a:rPr lang="en-US" sz="2991">
                <a:solidFill>
                  <a:srgbClr val="202125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Registro de pagamento com atualização do status e data</a:t>
            </a:r>
          </a:p>
          <a:p>
            <a:pPr algn="l">
              <a:lnSpc>
                <a:spcPts val="4187"/>
              </a:lnSpc>
            </a:pPr>
          </a:p>
          <a:p>
            <a:pPr algn="l" marL="645796" indent="-322898" lvl="1">
              <a:lnSpc>
                <a:spcPts val="4187"/>
              </a:lnSpc>
              <a:buFont typeface="Arial"/>
              <a:buChar char="•"/>
            </a:pPr>
            <a:r>
              <a:rPr lang="en-US" sz="2991">
                <a:solidFill>
                  <a:srgbClr val="202125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Exclusão segura para evitar dados órfãos</a:t>
            </a:r>
          </a:p>
          <a:p>
            <a:pPr algn="l">
              <a:lnSpc>
                <a:spcPts val="4187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147694" y="3040778"/>
            <a:ext cx="12223213" cy="1170109"/>
            <a:chOff x="0" y="0"/>
            <a:chExt cx="3259902" cy="3120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9902" cy="312065"/>
            </a:xfrm>
            <a:custGeom>
              <a:avLst/>
              <a:gdLst/>
              <a:ahLst/>
              <a:cxnLst/>
              <a:rect r="r" b="b" t="t" l="l"/>
              <a:pathLst>
                <a:path h="312065" w="3259902">
                  <a:moveTo>
                    <a:pt x="0" y="0"/>
                  </a:moveTo>
                  <a:lnTo>
                    <a:pt x="3259902" y="0"/>
                  </a:lnTo>
                  <a:lnTo>
                    <a:pt x="3259902" y="312065"/>
                  </a:lnTo>
                  <a:lnTo>
                    <a:pt x="0" y="312065"/>
                  </a:lnTo>
                  <a:close/>
                </a:path>
              </a:pathLst>
            </a:custGeom>
            <a:solidFill>
              <a:srgbClr val="005E9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259902" cy="350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47694" y="4558446"/>
            <a:ext cx="12223213" cy="1170109"/>
            <a:chOff x="0" y="0"/>
            <a:chExt cx="3259902" cy="3120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59902" cy="312065"/>
            </a:xfrm>
            <a:custGeom>
              <a:avLst/>
              <a:gdLst/>
              <a:ahLst/>
              <a:cxnLst/>
              <a:rect r="r" b="b" t="t" l="l"/>
              <a:pathLst>
                <a:path h="312065" w="3259902">
                  <a:moveTo>
                    <a:pt x="0" y="0"/>
                  </a:moveTo>
                  <a:lnTo>
                    <a:pt x="3259902" y="0"/>
                  </a:lnTo>
                  <a:lnTo>
                    <a:pt x="3259902" y="312065"/>
                  </a:lnTo>
                  <a:lnTo>
                    <a:pt x="0" y="312065"/>
                  </a:lnTo>
                  <a:close/>
                </a:path>
              </a:pathLst>
            </a:custGeom>
            <a:solidFill>
              <a:srgbClr val="AFCA0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59902" cy="350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47694" y="6076114"/>
            <a:ext cx="12223213" cy="1170109"/>
            <a:chOff x="0" y="0"/>
            <a:chExt cx="3259902" cy="3120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59902" cy="312065"/>
            </a:xfrm>
            <a:custGeom>
              <a:avLst/>
              <a:gdLst/>
              <a:ahLst/>
              <a:cxnLst/>
              <a:rect r="r" b="b" t="t" l="l"/>
              <a:pathLst>
                <a:path h="312065" w="3259902">
                  <a:moveTo>
                    <a:pt x="0" y="0"/>
                  </a:moveTo>
                  <a:lnTo>
                    <a:pt x="3259902" y="0"/>
                  </a:lnTo>
                  <a:lnTo>
                    <a:pt x="3259902" y="312065"/>
                  </a:lnTo>
                  <a:lnTo>
                    <a:pt x="0" y="312065"/>
                  </a:ln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59902" cy="350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47694" y="7593782"/>
            <a:ext cx="12223213" cy="1170109"/>
            <a:chOff x="0" y="0"/>
            <a:chExt cx="3259902" cy="3120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59902" cy="312065"/>
            </a:xfrm>
            <a:custGeom>
              <a:avLst/>
              <a:gdLst/>
              <a:ahLst/>
              <a:cxnLst/>
              <a:rect r="r" b="b" t="t" l="l"/>
              <a:pathLst>
                <a:path h="312065" w="3259902">
                  <a:moveTo>
                    <a:pt x="0" y="0"/>
                  </a:moveTo>
                  <a:lnTo>
                    <a:pt x="3259902" y="0"/>
                  </a:lnTo>
                  <a:lnTo>
                    <a:pt x="3259902" y="312065"/>
                  </a:lnTo>
                  <a:lnTo>
                    <a:pt x="0" y="312065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59902" cy="350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031708" y="3353157"/>
            <a:ext cx="7716483" cy="53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  <a:spcBef>
                <a:spcPct val="0"/>
              </a:spcBef>
            </a:pPr>
            <a:r>
              <a:rPr lang="en-US" b="true" sz="3490">
                <a:solidFill>
                  <a:srgbClr val="F7EDE1"/>
                </a:solidFill>
                <a:latin typeface="Poppins Bold"/>
                <a:ea typeface="Poppins Bold"/>
                <a:cs typeface="Poppins Bold"/>
                <a:sym typeface="Poppins Bold"/>
              </a:rPr>
              <a:t>/cadastrar/:fkUsuario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37048" y="3365395"/>
            <a:ext cx="7716483" cy="45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b="true" sz="2990">
                <a:solidFill>
                  <a:srgbClr val="F7EDE1"/>
                </a:solidFill>
                <a:latin typeface="Poppins Bold"/>
                <a:ea typeface="Poppins Bold"/>
                <a:cs typeface="Poppins Bold"/>
                <a:sym typeface="Poppins Bold"/>
              </a:rPr>
              <a:t>POST -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37048" y="4870824"/>
            <a:ext cx="7716483" cy="53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  <a:spcBef>
                <a:spcPct val="0"/>
              </a:spcBef>
            </a:pPr>
            <a:r>
              <a:rPr lang="en-US" b="true" sz="3490">
                <a:solidFill>
                  <a:srgbClr val="F7EDE1"/>
                </a:solidFill>
                <a:latin typeface="Poppins Bold"/>
                <a:ea typeface="Poppins Bold"/>
                <a:cs typeface="Poppins Bold"/>
                <a:sym typeface="Poppins Bold"/>
              </a:rPr>
              <a:t>GET -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24958" y="4870824"/>
            <a:ext cx="7716483" cy="47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2"/>
              </a:lnSpc>
              <a:spcBef>
                <a:spcPct val="0"/>
              </a:spcBef>
            </a:pPr>
            <a:r>
              <a:rPr lang="en-US" b="true" sz="3090">
                <a:solidFill>
                  <a:srgbClr val="F7EDE1"/>
                </a:solidFill>
                <a:latin typeface="Poppins Bold"/>
                <a:ea typeface="Poppins Bold"/>
                <a:cs typeface="Poppins Bold"/>
                <a:sym typeface="Poppins Bold"/>
              </a:rPr>
              <a:t>/mensalidades/:fkUsuario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31708" y="6388492"/>
            <a:ext cx="7716483" cy="53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  <a:spcBef>
                <a:spcPct val="0"/>
              </a:spcBef>
            </a:pPr>
            <a:r>
              <a:rPr lang="en-US" b="true" sz="3490">
                <a:solidFill>
                  <a:srgbClr val="F7EDE1"/>
                </a:solidFill>
                <a:latin typeface="Poppins Bold"/>
                <a:ea typeface="Poppins Bold"/>
                <a:cs typeface="Poppins Bold"/>
                <a:sym typeface="Poppins Bold"/>
              </a:rPr>
              <a:t>/darBaixa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31708" y="7915685"/>
            <a:ext cx="7716483" cy="45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b="true" sz="2990">
                <a:solidFill>
                  <a:srgbClr val="F7EDE1"/>
                </a:solidFill>
                <a:latin typeface="Poppins Bold"/>
                <a:ea typeface="Poppins Bold"/>
                <a:cs typeface="Poppins Bold"/>
                <a:sym typeface="Poppins Bold"/>
              </a:rPr>
              <a:t>/deletar/:registroEscoteiro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37048" y="6433561"/>
            <a:ext cx="7716483" cy="45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b="true" sz="2990">
                <a:solidFill>
                  <a:srgbClr val="F7EDE1"/>
                </a:solidFill>
                <a:latin typeface="Poppins Bold"/>
                <a:ea typeface="Poppins Bold"/>
                <a:cs typeface="Poppins Bold"/>
                <a:sym typeface="Poppins Bold"/>
              </a:rPr>
              <a:t>PUT -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01058" y="2242663"/>
            <a:ext cx="7716483" cy="45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b="true" sz="299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escoteiro.js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37048" y="7912972"/>
            <a:ext cx="7716483" cy="45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b="true" sz="2990">
                <a:solidFill>
                  <a:srgbClr val="F7EDE1"/>
                </a:solidFill>
                <a:latin typeface="Poppins Bold"/>
                <a:ea typeface="Poppins Bold"/>
                <a:cs typeface="Poppins Bold"/>
                <a:sym typeface="Poppins Bold"/>
              </a:rPr>
              <a:t>DELETE-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7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5" y="0"/>
            <a:ext cx="3086100" cy="11008349"/>
            <a:chOff x="0" y="0"/>
            <a:chExt cx="812800" cy="2899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899318"/>
            </a:xfrm>
            <a:custGeom>
              <a:avLst/>
              <a:gdLst/>
              <a:ahLst/>
              <a:cxnLst/>
              <a:rect r="r" b="b" t="t" l="l"/>
              <a:pathLst>
                <a:path h="289931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99318"/>
                  </a:lnTo>
                  <a:lnTo>
                    <a:pt x="0" y="2899318"/>
                  </a:lnTo>
                  <a:close/>
                </a:path>
              </a:pathLst>
            </a:custGeom>
            <a:solidFill>
              <a:srgbClr val="416B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294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58977" y="2783438"/>
            <a:ext cx="6100323" cy="4720125"/>
          </a:xfrm>
          <a:custGeom>
            <a:avLst/>
            <a:gdLst/>
            <a:ahLst/>
            <a:cxnLst/>
            <a:rect r="r" b="b" t="t" l="l"/>
            <a:pathLst>
              <a:path h="4720125" w="6100323">
                <a:moveTo>
                  <a:pt x="0" y="0"/>
                </a:moveTo>
                <a:lnTo>
                  <a:pt x="6100323" y="0"/>
                </a:lnTo>
                <a:lnTo>
                  <a:pt x="6100323" y="4720124"/>
                </a:lnTo>
                <a:lnTo>
                  <a:pt x="0" y="472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93212" y="557471"/>
            <a:ext cx="7716483" cy="76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9"/>
              </a:lnSpc>
              <a:spcBef>
                <a:spcPct val="0"/>
              </a:spcBef>
            </a:pPr>
            <a:r>
              <a:rPr lang="en-US" b="true" sz="499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e desafios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97685" y="2447946"/>
            <a:ext cx="7016252" cy="7108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4206" indent="-312103" lvl="1">
              <a:lnSpc>
                <a:spcPts val="4047"/>
              </a:lnSpc>
              <a:buFont typeface="Arial"/>
              <a:buChar char="•"/>
            </a:pPr>
            <a:r>
              <a:rPr lang="en-US" sz="2891">
                <a:solidFill>
                  <a:srgbClr val="202125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Dashboard com dados em tempo real: totais de mensalidades pagas, em atraso, escoteiros por status</a:t>
            </a:r>
          </a:p>
          <a:p>
            <a:pPr algn="l">
              <a:lnSpc>
                <a:spcPts val="4047"/>
              </a:lnSpc>
            </a:pPr>
          </a:p>
          <a:p>
            <a:pPr algn="l" marL="624206" indent="-312103" lvl="1">
              <a:lnSpc>
                <a:spcPts val="4047"/>
              </a:lnSpc>
              <a:buFont typeface="Arial"/>
              <a:buChar char="•"/>
            </a:pPr>
            <a:r>
              <a:rPr lang="en-US" sz="2891">
                <a:solidFill>
                  <a:srgbClr val="202125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Gráfico comparativo dos últimos 6 meses: valores previstos, pagos e inadimplência</a:t>
            </a:r>
          </a:p>
          <a:p>
            <a:pPr algn="l">
              <a:lnSpc>
                <a:spcPts val="4047"/>
              </a:lnSpc>
            </a:pPr>
          </a:p>
          <a:p>
            <a:pPr algn="l" marL="624206" indent="-312103" lvl="1">
              <a:lnSpc>
                <a:spcPts val="4047"/>
              </a:lnSpc>
              <a:buFont typeface="Arial"/>
              <a:buChar char="•"/>
            </a:pPr>
            <a:r>
              <a:rPr lang="en-US" sz="2891">
                <a:solidFill>
                  <a:srgbClr val="202125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Refatoração constante para ajustar regras complexas de negócio</a:t>
            </a:r>
          </a:p>
          <a:p>
            <a:pPr algn="l">
              <a:lnSpc>
                <a:spcPts val="4047"/>
              </a:lnSpc>
            </a:pPr>
          </a:p>
          <a:p>
            <a:pPr algn="l" marL="624206" indent="-312103" lvl="1">
              <a:lnSpc>
                <a:spcPts val="4047"/>
              </a:lnSpc>
              <a:buFont typeface="Arial"/>
              <a:buChar char="•"/>
            </a:pPr>
            <a:r>
              <a:rPr lang="en-US" sz="2891">
                <a:solidFill>
                  <a:srgbClr val="202125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Aprendizado intenso e evolução no tempo de resolução de problemas</a:t>
            </a:r>
          </a:p>
          <a:p>
            <a:pPr algn="l">
              <a:lnSpc>
                <a:spcPts val="404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180" y="0"/>
            <a:ext cx="19117755" cy="10229835"/>
          </a:xfrm>
          <a:custGeom>
            <a:avLst/>
            <a:gdLst/>
            <a:ahLst/>
            <a:cxnLst/>
            <a:rect r="r" b="b" t="t" l="l"/>
            <a:pathLst>
              <a:path h="10229835" w="19117755">
                <a:moveTo>
                  <a:pt x="0" y="0"/>
                </a:moveTo>
                <a:lnTo>
                  <a:pt x="19117755" y="0"/>
                </a:lnTo>
                <a:lnTo>
                  <a:pt x="19117755" y="10229835"/>
                </a:lnTo>
                <a:lnTo>
                  <a:pt x="0" y="10229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-10462" t="0" r="-104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38832" y="1028700"/>
            <a:ext cx="6457071" cy="9258300"/>
          </a:xfrm>
          <a:custGeom>
            <a:avLst/>
            <a:gdLst/>
            <a:ahLst/>
            <a:cxnLst/>
            <a:rect r="r" b="b" t="t" l="l"/>
            <a:pathLst>
              <a:path h="9258300" w="6457071">
                <a:moveTo>
                  <a:pt x="0" y="0"/>
                </a:moveTo>
                <a:lnTo>
                  <a:pt x="6457070" y="0"/>
                </a:lnTo>
                <a:lnTo>
                  <a:pt x="645707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303734"/>
            <a:ext cx="4067831" cy="5983266"/>
          </a:xfrm>
          <a:custGeom>
            <a:avLst/>
            <a:gdLst/>
            <a:ahLst/>
            <a:cxnLst/>
            <a:rect r="r" b="b" t="t" l="l"/>
            <a:pathLst>
              <a:path h="5983266" w="4067831">
                <a:moveTo>
                  <a:pt x="0" y="0"/>
                </a:moveTo>
                <a:lnTo>
                  <a:pt x="4067831" y="0"/>
                </a:lnTo>
                <a:lnTo>
                  <a:pt x="4067831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79658" y="3713910"/>
            <a:ext cx="10996730" cy="233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</a:pPr>
            <a:r>
              <a:rPr lang="en-US" b="true" sz="4783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“Deixe o mundo um pouco melhor do que quando encontrou.”</a:t>
            </a:r>
          </a:p>
          <a:p>
            <a:pPr algn="ctr">
              <a:lnSpc>
                <a:spcPts val="5358"/>
              </a:lnSpc>
            </a:pPr>
            <a:r>
              <a:rPr lang="en-US" sz="3827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– Baden Powell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DAGpKrXqswA</dc:identifier>
  <dcterms:modified xsi:type="dcterms:W3CDTF">2011-08-01T06:04:30Z</dcterms:modified>
  <cp:revision>1</cp:revision>
  <dc:title>Apresentação de administração e finanças moderna verde e preto</dc:title>
</cp:coreProperties>
</file>